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"/>
  </p:notesMasterIdLst>
  <p:sldIdLst>
    <p:sldId id="398" r:id="rId2"/>
    <p:sldId id="408" r:id="rId3"/>
    <p:sldId id="404" r:id="rId4"/>
    <p:sldId id="405" r:id="rId5"/>
    <p:sldId id="401" r:id="rId6"/>
    <p:sldId id="40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os Athanatos" initials="MA" lastIdx="1" clrIdx="0">
    <p:extLst>
      <p:ext uri="{19B8F6BF-5375-455C-9EA6-DF929625EA0E}">
        <p15:presenceInfo xmlns:p15="http://schemas.microsoft.com/office/powerpoint/2012/main" userId="72dca53d1d37add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7B4"/>
    <a:srgbClr val="CBD5D7"/>
    <a:srgbClr val="CFD9DB"/>
    <a:srgbClr val="F2F4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54159" autoAdjust="0"/>
  </p:normalViewPr>
  <p:slideViewPr>
    <p:cSldViewPr snapToGrid="0" snapToObjects="1">
      <p:cViewPr varScale="1">
        <p:scale>
          <a:sx n="49" d="100"/>
          <a:sy n="49" d="100"/>
        </p:scale>
        <p:origin x="1608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40" d="100"/>
          <a:sy n="140" d="100"/>
        </p:scale>
        <p:origin x="534" y="12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1D8C9-4093-C142-BD92-77476CF4F1D2}" type="datetimeFigureOut">
              <a:rPr lang="en-US" smtClean="0"/>
              <a:t>9/21/20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76BB3-E135-B744-9565-1F1F93AFE6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46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776BB3-E135-B744-9565-1F1F93AFE63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18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776BB3-E135-B744-9565-1F1F93AFE63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066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776BB3-E135-B744-9565-1F1F93AFE63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954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776BB3-E135-B744-9565-1F1F93AFE63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155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776BB3-E135-B744-9565-1F1F93AFE63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33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776BB3-E135-B744-9565-1F1F93AFE63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855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435099"/>
            <a:ext cx="9144000" cy="20748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9487" y="175072"/>
            <a:ext cx="4098601" cy="1075365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386" y="0"/>
            <a:ext cx="2268187" cy="142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10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812512"/>
            <a:ext cx="10515600" cy="996926"/>
          </a:xfrm>
        </p:spPr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9687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566401" y="6356350"/>
            <a:ext cx="787400" cy="366183"/>
          </a:xfrm>
        </p:spPr>
        <p:txBody>
          <a:bodyPr/>
          <a:lstStyle/>
          <a:p>
            <a:r>
              <a:rPr lang="en-US" dirty="0"/>
              <a:t>&lt;#&gt;</a:t>
            </a: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838199" y="6356350"/>
            <a:ext cx="9728201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Presenter’s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83" y="56647"/>
            <a:ext cx="2351432" cy="616954"/>
          </a:xfrm>
          <a:prstGeom prst="rect">
            <a:avLst/>
          </a:prstGeom>
        </p:spPr>
      </p:pic>
      <p:pic>
        <p:nvPicPr>
          <p:cNvPr id="8" name="Εικόνα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3460" y="37902"/>
            <a:ext cx="1229888" cy="77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266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&lt;#&gt;</a:t>
            </a:r>
          </a:p>
        </p:txBody>
      </p:sp>
      <p:sp>
        <p:nvSpPr>
          <p:cNvPr id="6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838199" y="6356350"/>
            <a:ext cx="9728201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Presenter’s name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729706" y="2272957"/>
            <a:ext cx="6732588" cy="2947987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848137"/>
            <a:ext cx="10515600" cy="996926"/>
          </a:xfrm>
        </p:spPr>
        <p:txBody>
          <a:bodyPr/>
          <a:lstStyle/>
          <a:p>
            <a:r>
              <a:rPr lang="en-US" dirty="0"/>
              <a:t>Click to edit title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83" y="56647"/>
            <a:ext cx="2351432" cy="616954"/>
          </a:xfrm>
          <a:prstGeom prst="rect">
            <a:avLst/>
          </a:prstGeom>
        </p:spPr>
      </p:pic>
      <p:pic>
        <p:nvPicPr>
          <p:cNvPr id="12" name="Εικόνα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3460" y="37902"/>
            <a:ext cx="1229888" cy="77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78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844799"/>
            <a:ext cx="10515600" cy="3064933"/>
          </a:xfrm>
        </p:spPr>
        <p:txBody>
          <a:bodyPr wrap="square"/>
          <a:lstStyle>
            <a:lvl1pPr>
              <a:defRPr baseline="0"/>
            </a:lvl1pPr>
          </a:lstStyle>
          <a:p>
            <a:r>
              <a:rPr lang="en-US" dirty="0"/>
              <a:t>Click to edit the final slide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&lt;#&gt;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Presenter’s name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6943" y="718726"/>
            <a:ext cx="2426857" cy="1679456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718726"/>
            <a:ext cx="3076975" cy="193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638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66401" y="6356350"/>
            <a:ext cx="787400" cy="366183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&lt;#&gt;</a:t>
            </a: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9728200" cy="366183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Presenter’s name</a:t>
            </a:r>
          </a:p>
        </p:txBody>
      </p:sp>
    </p:spTree>
    <p:extLst>
      <p:ext uri="{BB962C8B-B14F-4D97-AF65-F5344CB8AC3E}">
        <p14:creationId xmlns:p14="http://schemas.microsoft.com/office/powerpoint/2010/main" val="1900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9.tiff"/><Relationship Id="rId7" Type="http://schemas.openxmlformats.org/officeDocument/2006/relationships/image" Target="../media/image13.tiff"/><Relationship Id="rId12" Type="http://schemas.openxmlformats.org/officeDocument/2006/relationships/image" Target="../media/image1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11" Type="http://schemas.openxmlformats.org/officeDocument/2006/relationships/image" Target="../media/image17.tiff"/><Relationship Id="rId5" Type="http://schemas.openxmlformats.org/officeDocument/2006/relationships/image" Target="../media/image11.tiff"/><Relationship Id="rId10" Type="http://schemas.openxmlformats.org/officeDocument/2006/relationships/image" Target="../media/image16.tiff"/><Relationship Id="rId4" Type="http://schemas.openxmlformats.org/officeDocument/2006/relationships/image" Target="../media/image10.tiff"/><Relationship Id="rId9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44DCD-BB21-3945-A78B-73386417A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C4IIoT Fact Sheet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54305AF-A062-DD44-86EE-C939EBC807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6831768"/>
              </p:ext>
            </p:extLst>
          </p:nvPr>
        </p:nvGraphicFramePr>
        <p:xfrm>
          <a:off x="838200" y="2076724"/>
          <a:ext cx="10515600" cy="36025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397369">
                  <a:extLst>
                    <a:ext uri="{9D8B030D-6E8A-4147-A177-3AD203B41FA5}">
                      <a16:colId xmlns:a16="http://schemas.microsoft.com/office/drawing/2014/main" val="3667003096"/>
                    </a:ext>
                  </a:extLst>
                </a:gridCol>
                <a:gridCol w="8118231">
                  <a:extLst>
                    <a:ext uri="{9D8B030D-6E8A-4147-A177-3AD203B41FA5}">
                      <a16:colId xmlns:a16="http://schemas.microsoft.com/office/drawing/2014/main" val="1423571758"/>
                    </a:ext>
                  </a:extLst>
                </a:gridCol>
              </a:tblGrid>
              <a:tr h="493578">
                <a:tc>
                  <a:txBody>
                    <a:bodyPr/>
                    <a:lstStyle/>
                    <a:p>
                      <a:r>
                        <a:rPr lang="en-US" sz="2400" dirty="0"/>
                        <a:t>C4IIoT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Cyber security 4.0: protecting the Industrial Internet of Things</a:t>
                      </a:r>
                      <a:endParaRPr lang="en-U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7819360"/>
                  </a:ext>
                </a:extLst>
              </a:tr>
              <a:tr h="186966">
                <a:tc>
                  <a:txBody>
                    <a:bodyPr/>
                    <a:lstStyle/>
                    <a:p>
                      <a:r>
                        <a:rPr lang="en-US" sz="2400" dirty="0"/>
                        <a:t>Project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>
                          <a:effectLst/>
                        </a:rPr>
                        <a:t>833828 </a:t>
                      </a:r>
                      <a:endParaRPr lang="en-US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672991"/>
                  </a:ext>
                </a:extLst>
              </a:tr>
              <a:tr h="360469">
                <a:tc>
                  <a:txBody>
                    <a:bodyPr/>
                    <a:lstStyle/>
                    <a:p>
                      <a:r>
                        <a:rPr lang="en-US" sz="2400" dirty="0"/>
                        <a:t>Starting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01/06/2018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2851386"/>
                  </a:ext>
                </a:extLst>
              </a:tr>
              <a:tr h="322957">
                <a:tc>
                  <a:txBody>
                    <a:bodyPr/>
                    <a:lstStyle/>
                    <a:p>
                      <a:r>
                        <a:rPr lang="en-US" sz="2400" dirty="0"/>
                        <a:t>Project 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36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425605"/>
                  </a:ext>
                </a:extLst>
              </a:tr>
              <a:tr h="181433">
                <a:tc>
                  <a:txBody>
                    <a:bodyPr/>
                    <a:lstStyle/>
                    <a:p>
                      <a:r>
                        <a:rPr lang="en-US" sz="2400" dirty="0"/>
                        <a:t>Call (part) Identifier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>
                          <a:effectLst/>
                        </a:rPr>
                        <a:t>H2020-SU-ICT-2018</a:t>
                      </a:r>
                      <a:endParaRPr lang="en-US" sz="2400" dirty="0">
                        <a:effectLst/>
                      </a:endParaRPr>
                    </a:p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571864"/>
                  </a:ext>
                </a:extLst>
              </a:tr>
              <a:tr h="123667">
                <a:tc>
                  <a:txBody>
                    <a:bodyPr/>
                    <a:lstStyle/>
                    <a:p>
                      <a:r>
                        <a:rPr lang="en-US" sz="2400" dirty="0"/>
                        <a:t>Type of 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4432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SU-ICT-01-2018 Dynamic countering of cyber-attacks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297119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C14D44-CD12-354F-A371-6A8D567731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6401" y="6356350"/>
            <a:ext cx="787400" cy="36618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B5EC5-C022-584B-B3BA-DDA474D5C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356350"/>
            <a:ext cx="9728201" cy="365125"/>
          </a:xfrm>
        </p:spPr>
        <p:txBody>
          <a:bodyPr/>
          <a:lstStyle/>
          <a:p>
            <a:r>
              <a:rPr lang="en-US" dirty="0"/>
              <a:t>Giorgos Vasiliadis</a:t>
            </a:r>
          </a:p>
        </p:txBody>
      </p:sp>
    </p:spTree>
    <p:extLst>
      <p:ext uri="{BB962C8B-B14F-4D97-AF65-F5344CB8AC3E}">
        <p14:creationId xmlns:p14="http://schemas.microsoft.com/office/powerpoint/2010/main" val="2993168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BD628-0098-F948-9896-7CE4D88AD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C4IIoT Consortium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60DDC-DEEA-FD4E-AA29-F2CA70D7E1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0800" lvl="0">
              <a:spcBef>
                <a:spcPts val="560"/>
              </a:spcBef>
              <a:buClr>
                <a:srgbClr val="000000"/>
              </a:buClr>
              <a:buSzPts val="2800"/>
            </a:pPr>
            <a:r>
              <a:rPr lang="en-US" kern="0" dirty="0">
                <a:solidFill>
                  <a:srgbClr val="000000"/>
                </a:solidFill>
                <a:cs typeface="Calibri"/>
                <a:sym typeface="Calibri"/>
              </a:rPr>
              <a:t>15 partners from 8 European countries</a:t>
            </a:r>
          </a:p>
          <a:p>
            <a:pPr marL="50800" lvl="0">
              <a:spcBef>
                <a:spcPts val="560"/>
              </a:spcBef>
              <a:buClr>
                <a:srgbClr val="000000"/>
              </a:buClr>
              <a:buSzPts val="2800"/>
            </a:pPr>
            <a:r>
              <a:rPr lang="en-US" kern="0" dirty="0">
                <a:solidFill>
                  <a:srgbClr val="000000"/>
                </a:solidFill>
                <a:cs typeface="Calibri"/>
                <a:sym typeface="Calibri"/>
              </a:rPr>
              <a:t>High diversity</a:t>
            </a:r>
          </a:p>
          <a:p>
            <a:pPr marL="965200" lvl="1" indent="-457200">
              <a:spcBef>
                <a:spcPts val="560"/>
              </a:spcBef>
              <a:buClr>
                <a:srgbClr val="000000"/>
              </a:buClr>
              <a:buSzPts val="2800"/>
              <a:buFont typeface="Calibri" panose="020F0502020204030204" pitchFamily="34" charset="0"/>
              <a:buChar char="-"/>
            </a:pPr>
            <a:r>
              <a:rPr lang="en-US" kern="0" dirty="0">
                <a:solidFill>
                  <a:srgbClr val="000000"/>
                </a:solidFill>
                <a:cs typeface="Calibri"/>
                <a:sym typeface="Calibri"/>
              </a:rPr>
              <a:t>6 x Large Industries</a:t>
            </a:r>
          </a:p>
          <a:p>
            <a:pPr marL="965200" lvl="1" indent="-457200">
              <a:spcBef>
                <a:spcPts val="560"/>
              </a:spcBef>
              <a:buClr>
                <a:srgbClr val="000000"/>
              </a:buClr>
              <a:buSzPts val="2800"/>
              <a:buFont typeface="Calibri" panose="020F0502020204030204" pitchFamily="34" charset="0"/>
              <a:buChar char="-"/>
            </a:pPr>
            <a:r>
              <a:rPr lang="en-US" kern="0" dirty="0">
                <a:solidFill>
                  <a:srgbClr val="000000"/>
                </a:solidFill>
                <a:cs typeface="Calibri"/>
                <a:sym typeface="Calibri"/>
              </a:rPr>
              <a:t>5 x Research Institutes and Universities</a:t>
            </a:r>
          </a:p>
          <a:p>
            <a:pPr marL="965200" lvl="1" indent="-457200">
              <a:spcBef>
                <a:spcPts val="560"/>
              </a:spcBef>
              <a:buClr>
                <a:srgbClr val="000000"/>
              </a:buClr>
              <a:buSzPts val="2800"/>
              <a:buFont typeface="Calibri" panose="020F0502020204030204" pitchFamily="34" charset="0"/>
              <a:buChar char="-"/>
            </a:pPr>
            <a:r>
              <a:rPr lang="en-US" kern="0" dirty="0">
                <a:solidFill>
                  <a:srgbClr val="000000"/>
                </a:solidFill>
                <a:cs typeface="Calibri"/>
                <a:sym typeface="Calibri"/>
              </a:rPr>
              <a:t>3 x SMEs</a:t>
            </a:r>
            <a:r>
              <a:rPr lang="en-US" sz="2800" kern="0" dirty="0">
                <a:solidFill>
                  <a:srgbClr val="000000"/>
                </a:solidFill>
                <a:cs typeface="Calibri"/>
                <a:sym typeface="Calibri"/>
              </a:rPr>
              <a:t>	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BBF76-80A8-3240-B3A5-398EA344E8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D9991-DA0F-374B-B6CB-4A31ACF88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Giorgos Vasiliadis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AC0D3E-2E3C-0A47-8B6D-BF909DF512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532" y="1707067"/>
            <a:ext cx="8548468" cy="513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611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2BF05-1094-4743-8901-8864B5100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Industry 4.0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E58004-B57B-A64F-9CB4-C92D795ABE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2941" y="3123028"/>
            <a:ext cx="7298279" cy="3710989"/>
          </a:xfrm>
          <a:prstGeom prst="rect">
            <a:avLst/>
          </a:prstGeom>
        </p:spPr>
      </p:pic>
      <p:sp>
        <p:nvSpPr>
          <p:cNvPr id="20" name="Line Callout 3 (Accent Bar) 19">
            <a:extLst>
              <a:ext uri="{FF2B5EF4-FFF2-40B4-BE49-F238E27FC236}">
                <a16:creationId xmlns:a16="http://schemas.microsoft.com/office/drawing/2014/main" id="{C6DD9773-F388-FA4C-9498-1C3DFE43F566}"/>
              </a:ext>
            </a:extLst>
          </p:cNvPr>
          <p:cNvSpPr/>
          <p:nvPr/>
        </p:nvSpPr>
        <p:spPr>
          <a:xfrm rot="16200000">
            <a:off x="682141" y="1675608"/>
            <a:ext cx="623279" cy="1294821"/>
          </a:xfrm>
          <a:prstGeom prst="accentCallout3">
            <a:avLst>
              <a:gd name="adj1" fmla="val 53517"/>
              <a:gd name="adj2" fmla="val -9195"/>
              <a:gd name="adj3" fmla="val 53517"/>
              <a:gd name="adj4" fmla="val -421142"/>
              <a:gd name="adj5" fmla="val 108691"/>
              <a:gd name="adj6" fmla="val -420799"/>
              <a:gd name="adj7" fmla="val 191188"/>
              <a:gd name="adj8" fmla="val -51739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Sensors</a:t>
            </a:r>
          </a:p>
        </p:txBody>
      </p:sp>
      <p:sp>
        <p:nvSpPr>
          <p:cNvPr id="22" name="Line Callout 3 (Accent Bar) 21">
            <a:extLst>
              <a:ext uri="{FF2B5EF4-FFF2-40B4-BE49-F238E27FC236}">
                <a16:creationId xmlns:a16="http://schemas.microsoft.com/office/drawing/2014/main" id="{8ABB860E-9458-0147-97F4-2E40A6933355}"/>
              </a:ext>
            </a:extLst>
          </p:cNvPr>
          <p:cNvSpPr/>
          <p:nvPr/>
        </p:nvSpPr>
        <p:spPr>
          <a:xfrm rot="16200000">
            <a:off x="2387472" y="1675608"/>
            <a:ext cx="623277" cy="1294821"/>
          </a:xfrm>
          <a:prstGeom prst="accentCallout3">
            <a:avLst>
              <a:gd name="adj1" fmla="val 53517"/>
              <a:gd name="adj2" fmla="val -9195"/>
              <a:gd name="adj3" fmla="val 53517"/>
              <a:gd name="adj4" fmla="val -229293"/>
              <a:gd name="adj5" fmla="val 98914"/>
              <a:gd name="adj6" fmla="val -226693"/>
              <a:gd name="adj7" fmla="val 149902"/>
              <a:gd name="adj8" fmla="val -32554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Tools</a:t>
            </a:r>
          </a:p>
        </p:txBody>
      </p:sp>
      <p:sp>
        <p:nvSpPr>
          <p:cNvPr id="23" name="Line Callout 3 (Accent Bar) 22">
            <a:extLst>
              <a:ext uri="{FF2B5EF4-FFF2-40B4-BE49-F238E27FC236}">
                <a16:creationId xmlns:a16="http://schemas.microsoft.com/office/drawing/2014/main" id="{C51D17EF-FA0A-E74D-AB1C-933B3F31BFA5}"/>
              </a:ext>
            </a:extLst>
          </p:cNvPr>
          <p:cNvSpPr/>
          <p:nvPr/>
        </p:nvSpPr>
        <p:spPr>
          <a:xfrm rot="16200000">
            <a:off x="9208792" y="1647951"/>
            <a:ext cx="623277" cy="1294821"/>
          </a:xfrm>
          <a:prstGeom prst="accentCallout3">
            <a:avLst>
              <a:gd name="adj1" fmla="val 53517"/>
              <a:gd name="adj2" fmla="val -9195"/>
              <a:gd name="adj3" fmla="val 53517"/>
              <a:gd name="adj4" fmla="val -105155"/>
              <a:gd name="adj5" fmla="val 32638"/>
              <a:gd name="adj6" fmla="val -107070"/>
              <a:gd name="adj7" fmla="val -5461"/>
              <a:gd name="adj8" fmla="val -15852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Connectivity</a:t>
            </a:r>
          </a:p>
        </p:txBody>
      </p:sp>
      <p:sp>
        <p:nvSpPr>
          <p:cNvPr id="25" name="Line Callout 3 (Accent Bar) 24">
            <a:extLst>
              <a:ext uri="{FF2B5EF4-FFF2-40B4-BE49-F238E27FC236}">
                <a16:creationId xmlns:a16="http://schemas.microsoft.com/office/drawing/2014/main" id="{4AFEA714-3BAD-504C-B54C-DBC583638952}"/>
              </a:ext>
            </a:extLst>
          </p:cNvPr>
          <p:cNvSpPr/>
          <p:nvPr/>
        </p:nvSpPr>
        <p:spPr>
          <a:xfrm rot="16200000">
            <a:off x="7503462" y="1654898"/>
            <a:ext cx="623277" cy="1294821"/>
          </a:xfrm>
          <a:prstGeom prst="accentCallout3">
            <a:avLst>
              <a:gd name="adj1" fmla="val 53517"/>
              <a:gd name="adj2" fmla="val -9195"/>
              <a:gd name="adj3" fmla="val 53517"/>
              <a:gd name="adj4" fmla="val -62271"/>
              <a:gd name="adj5" fmla="val 53281"/>
              <a:gd name="adj6" fmla="val -95785"/>
              <a:gd name="adj7" fmla="val 17354"/>
              <a:gd name="adj8" fmla="val -14047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Analytics</a:t>
            </a:r>
          </a:p>
        </p:txBody>
      </p:sp>
      <p:sp>
        <p:nvSpPr>
          <p:cNvPr id="26" name="Line Callout 3 (Accent Bar) 25">
            <a:extLst>
              <a:ext uri="{FF2B5EF4-FFF2-40B4-BE49-F238E27FC236}">
                <a16:creationId xmlns:a16="http://schemas.microsoft.com/office/drawing/2014/main" id="{4BB15F8E-8C32-DE41-BDD4-3CAB9432A5D8}"/>
              </a:ext>
            </a:extLst>
          </p:cNvPr>
          <p:cNvSpPr/>
          <p:nvPr/>
        </p:nvSpPr>
        <p:spPr>
          <a:xfrm rot="16200000">
            <a:off x="4092802" y="1654899"/>
            <a:ext cx="623277" cy="1294821"/>
          </a:xfrm>
          <a:prstGeom prst="accentCallout3">
            <a:avLst>
              <a:gd name="adj1" fmla="val 53517"/>
              <a:gd name="adj2" fmla="val -9195"/>
              <a:gd name="adj3" fmla="val 53517"/>
              <a:gd name="adj4" fmla="val -69042"/>
              <a:gd name="adj5" fmla="val 76098"/>
              <a:gd name="adj6" fmla="val -68699"/>
              <a:gd name="adj7" fmla="val 97752"/>
              <a:gd name="adj8" fmla="val -13595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Processing</a:t>
            </a:r>
          </a:p>
        </p:txBody>
      </p:sp>
      <p:sp>
        <p:nvSpPr>
          <p:cNvPr id="27" name="Line Callout 3 (Accent Bar) 26">
            <a:extLst>
              <a:ext uri="{FF2B5EF4-FFF2-40B4-BE49-F238E27FC236}">
                <a16:creationId xmlns:a16="http://schemas.microsoft.com/office/drawing/2014/main" id="{AABCE19F-01D1-6740-A284-F074D851ABA4}"/>
              </a:ext>
            </a:extLst>
          </p:cNvPr>
          <p:cNvSpPr/>
          <p:nvPr/>
        </p:nvSpPr>
        <p:spPr>
          <a:xfrm rot="16200000">
            <a:off x="5798132" y="1657042"/>
            <a:ext cx="623277" cy="1294821"/>
          </a:xfrm>
          <a:prstGeom prst="accentCallout3">
            <a:avLst>
              <a:gd name="adj1" fmla="val 53517"/>
              <a:gd name="adj2" fmla="val -9195"/>
              <a:gd name="adj3" fmla="val 53517"/>
              <a:gd name="adj4" fmla="val -46472"/>
              <a:gd name="adj5" fmla="val 53284"/>
              <a:gd name="adj6" fmla="val -55157"/>
              <a:gd name="adj7" fmla="val 60812"/>
              <a:gd name="adj8" fmla="val -7050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User</a:t>
            </a:r>
          </a:p>
        </p:txBody>
      </p:sp>
      <p:sp>
        <p:nvSpPr>
          <p:cNvPr id="28" name="Line Callout 3 (Accent Bar) 27">
            <a:extLst>
              <a:ext uri="{FF2B5EF4-FFF2-40B4-BE49-F238E27FC236}">
                <a16:creationId xmlns:a16="http://schemas.microsoft.com/office/drawing/2014/main" id="{0F4F5C72-B932-B249-9DB6-79128310D010}"/>
              </a:ext>
            </a:extLst>
          </p:cNvPr>
          <p:cNvSpPr/>
          <p:nvPr/>
        </p:nvSpPr>
        <p:spPr>
          <a:xfrm rot="16200000">
            <a:off x="10914122" y="1647950"/>
            <a:ext cx="623277" cy="1294821"/>
          </a:xfrm>
          <a:prstGeom prst="accentCallout3">
            <a:avLst>
              <a:gd name="adj1" fmla="val 53517"/>
              <a:gd name="adj2" fmla="val -9195"/>
              <a:gd name="adj3" fmla="val 52430"/>
              <a:gd name="adj4" fmla="val -229292"/>
              <a:gd name="adj5" fmla="val -1042"/>
              <a:gd name="adj6" fmla="val -228951"/>
              <a:gd name="adj7" fmla="val -115193"/>
              <a:gd name="adj8" fmla="val -31652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Alerts</a:t>
            </a:r>
          </a:p>
        </p:txBody>
      </p:sp>
    </p:spTree>
    <p:extLst>
      <p:ext uri="{BB962C8B-B14F-4D97-AF65-F5344CB8AC3E}">
        <p14:creationId xmlns:p14="http://schemas.microsoft.com/office/powerpoint/2010/main" val="398515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48D40-DD15-A349-960E-E12BB2096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Manufacturing companies are targets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A3FE831-1AFB-754E-A009-C80ED8C0F7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263" y="1809942"/>
            <a:ext cx="3165852" cy="37209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E2FF243-ECDC-0A47-90D3-7B472AD28B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5630" y="2076202"/>
            <a:ext cx="4223541" cy="45508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C97E112-E112-4E44-9FA6-5CB59AFD271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9037" y="2076202"/>
            <a:ext cx="2991540" cy="83841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7A3D94C-8129-8345-B13F-173F79E1A04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629" y="2863625"/>
            <a:ext cx="2826964" cy="38578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5589D55-85A3-0A4E-8D49-6CF8521AE84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202" y="2907543"/>
            <a:ext cx="4107314" cy="238125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8329C6D-3427-4F4C-9DE9-3C622629123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952" y="4278276"/>
            <a:ext cx="2387432" cy="24580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4ECE156-3670-F04D-828C-2816D987A70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0934" y="4665319"/>
            <a:ext cx="3146832" cy="11033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CC7CB31-F145-D34B-8D5A-4E0CD6F41C4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9810" y="5811232"/>
            <a:ext cx="3600928" cy="74523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24441FF-57B2-C64E-AE8D-BD4C8D8030B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3428" y="4709770"/>
            <a:ext cx="3186238" cy="9164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BA87AE3-09A4-BA42-BC8E-22088458BB0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1293" y="5305984"/>
            <a:ext cx="2700076" cy="8985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0098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ABEC3-D1A6-4F4B-A269-646EADDE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C4IIoT Key Features and Vision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7C4A2-F9BF-744C-B9B1-D0EAA19A4C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i="1" dirty="0">
                <a:latin typeface="Calibri" pitchFamily="34" charset="0"/>
              </a:rPr>
              <a:t>Α</a:t>
            </a:r>
            <a:r>
              <a:rPr lang="en-US" i="1" dirty="0">
                <a:latin typeface="Calibri" pitchFamily="34" charset="0"/>
              </a:rPr>
              <a:t> unified end-to-end </a:t>
            </a:r>
            <a:r>
              <a:rPr lang="en-US" b="1" i="1" dirty="0">
                <a:latin typeface="Calibri" pitchFamily="34" charset="0"/>
              </a:rPr>
              <a:t>Cybersecurity 4.0 framework</a:t>
            </a:r>
            <a:endParaRPr lang="el-GR" b="1" i="1" dirty="0">
              <a:latin typeface="Calibri" pitchFamily="34" charset="0"/>
            </a:endParaRPr>
          </a:p>
          <a:p>
            <a:pPr lvl="1"/>
            <a:r>
              <a:rPr lang="en-US" dirty="0"/>
              <a:t>Bridges </a:t>
            </a:r>
            <a:r>
              <a:rPr lang="en-US" i="1" dirty="0"/>
              <a:t>cyber assurance </a:t>
            </a:r>
            <a:r>
              <a:rPr lang="en-US" dirty="0"/>
              <a:t>and </a:t>
            </a:r>
            <a:r>
              <a:rPr lang="en-US" i="1" dirty="0"/>
              <a:t>protection</a:t>
            </a:r>
            <a:r>
              <a:rPr lang="en-US" dirty="0"/>
              <a:t>, </a:t>
            </a:r>
            <a:r>
              <a:rPr lang="en-US" i="1" dirty="0"/>
              <a:t>machine (deep) learning (ML/DL)</a:t>
            </a:r>
            <a:r>
              <a:rPr lang="en-US" dirty="0"/>
              <a:t>, </a:t>
            </a:r>
            <a:r>
              <a:rPr lang="en-US" i="1" dirty="0"/>
              <a:t>edge/cloud computing</a:t>
            </a:r>
            <a:r>
              <a:rPr lang="en-US" dirty="0"/>
              <a:t>, </a:t>
            </a:r>
            <a:r>
              <a:rPr lang="en-US" i="1" dirty="0"/>
              <a:t>blockchain</a:t>
            </a:r>
            <a:r>
              <a:rPr lang="en-US" dirty="0"/>
              <a:t> and </a:t>
            </a:r>
            <a:r>
              <a:rPr lang="en-US" i="1" dirty="0"/>
              <a:t>Big Data </a:t>
            </a:r>
            <a:r>
              <a:rPr lang="en-US" dirty="0"/>
              <a:t>technologies</a:t>
            </a:r>
          </a:p>
          <a:p>
            <a:r>
              <a:rPr lang="en-US" dirty="0"/>
              <a:t>Orchestrate across all infrastructure elements</a:t>
            </a:r>
          </a:p>
          <a:p>
            <a:pPr lvl="1"/>
            <a:r>
              <a:rPr lang="en-US" dirty="0"/>
              <a:t>From IoT devices, to field gateways, and back-end cloud resources</a:t>
            </a:r>
          </a:p>
          <a:p>
            <a:r>
              <a:rPr lang="en-US" dirty="0"/>
              <a:t>Analysis of different data flows</a:t>
            </a:r>
          </a:p>
          <a:p>
            <a:pPr lvl="1"/>
            <a:r>
              <a:rPr lang="en-US" dirty="0"/>
              <a:t>Including IoT device data and encrypted network flows</a:t>
            </a:r>
          </a:p>
          <a:p>
            <a:r>
              <a:rPr lang="en-US" dirty="0"/>
              <a:t>Minimize the attack surface in Industrial IoT systems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DE19EA-C200-E34A-8B58-1D91C0C760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2A173-8667-6440-9AB1-3DD49E10B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Giorgos Vasiliadis</a:t>
            </a:r>
          </a:p>
        </p:txBody>
      </p:sp>
    </p:spTree>
    <p:extLst>
      <p:ext uri="{BB962C8B-B14F-4D97-AF65-F5344CB8AC3E}">
        <p14:creationId xmlns:p14="http://schemas.microsoft.com/office/powerpoint/2010/main" val="2823038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2D8FE-A711-3342-80D9-A872DD158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AD32B-95C5-A140-B151-26CBAE86AE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Develop an </a:t>
            </a:r>
            <a:r>
              <a:rPr lang="en-US" b="1" dirty="0"/>
              <a:t>end-to-end (edge-to-cloud) </a:t>
            </a:r>
            <a:r>
              <a:rPr lang="en-US" dirty="0"/>
              <a:t>solution for </a:t>
            </a:r>
            <a:r>
              <a:rPr lang="en-US" b="1" dirty="0"/>
              <a:t>prevention and protection against attacks</a:t>
            </a:r>
            <a:r>
              <a:rPr lang="en-US" dirty="0"/>
              <a:t> targeting Industrial IoT infrastructures</a:t>
            </a:r>
          </a:p>
          <a:p>
            <a:r>
              <a:rPr lang="en-US" dirty="0"/>
              <a:t>Offer almost </a:t>
            </a:r>
            <a:r>
              <a:rPr lang="en-US" b="1" dirty="0"/>
              <a:t>real-time</a:t>
            </a:r>
            <a:r>
              <a:rPr lang="en-US" dirty="0"/>
              <a:t> malicious and anomalous behavior anticipation, </a:t>
            </a:r>
            <a:r>
              <a:rPr lang="en-US" b="1" dirty="0"/>
              <a:t>detection</a:t>
            </a:r>
            <a:r>
              <a:rPr lang="en-US" dirty="0"/>
              <a:t>, </a:t>
            </a:r>
            <a:r>
              <a:rPr lang="en-US" b="1" dirty="0"/>
              <a:t>tracking</a:t>
            </a:r>
            <a:r>
              <a:rPr lang="en-US" dirty="0"/>
              <a:t>, </a:t>
            </a:r>
            <a:r>
              <a:rPr lang="en-US" b="1" dirty="0"/>
              <a:t>mitigation</a:t>
            </a:r>
            <a:r>
              <a:rPr lang="en-US" dirty="0"/>
              <a:t>, and </a:t>
            </a:r>
            <a:r>
              <a:rPr lang="en-US" b="1" dirty="0"/>
              <a:t>end-user informing</a:t>
            </a:r>
          </a:p>
          <a:p>
            <a:r>
              <a:rPr lang="en-US" dirty="0"/>
              <a:t>Realize societal and industrial opportunities in </a:t>
            </a:r>
            <a:r>
              <a:rPr lang="en-US" b="1" dirty="0"/>
              <a:t>real-world settings</a:t>
            </a:r>
          </a:p>
          <a:p>
            <a:r>
              <a:rPr lang="en-US" b="1" dirty="0"/>
              <a:t>Raise awareness </a:t>
            </a:r>
            <a:r>
              <a:rPr lang="en-US" dirty="0"/>
              <a:t>and ensure </a:t>
            </a:r>
            <a:r>
              <a:rPr lang="en-US" b="1" dirty="0"/>
              <a:t>transferability</a:t>
            </a:r>
            <a:r>
              <a:rPr lang="en-US" dirty="0"/>
              <a:t> of project’s results</a:t>
            </a:r>
          </a:p>
          <a:p>
            <a:r>
              <a:rPr lang="en-US" dirty="0"/>
              <a:t>Offer </a:t>
            </a:r>
            <a:r>
              <a:rPr lang="en-US" b="1" dirty="0"/>
              <a:t>ready to market solutions </a:t>
            </a:r>
            <a:r>
              <a:rPr lang="en-US" dirty="0"/>
              <a:t>and </a:t>
            </a:r>
            <a:r>
              <a:rPr lang="en-US" b="1" dirty="0"/>
              <a:t>long-term sustainability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130A28-995E-AB45-825B-445447E258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28E079-D6C6-7D41-9C0B-51F302375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Giorgos Vasiliadis</a:t>
            </a:r>
          </a:p>
        </p:txBody>
      </p:sp>
    </p:spTree>
    <p:extLst>
      <p:ext uri="{BB962C8B-B14F-4D97-AF65-F5344CB8AC3E}">
        <p14:creationId xmlns:p14="http://schemas.microsoft.com/office/powerpoint/2010/main" val="76547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bidaas-presentation-template" id="{DCE7AAA7-9D65-C746-8EEB-A210D2648A80}" vid="{4FA8B7CB-B7BC-F541-8AE1-B0C237646A6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24835</TotalTime>
  <Words>228</Words>
  <Application>Microsoft Macintosh PowerPoint</Application>
  <PresentationFormat>Widescreen</PresentationFormat>
  <Paragraphs>56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C4IIoT Fact Sheet</vt:lpstr>
      <vt:lpstr>C4IIoT Consortium</vt:lpstr>
      <vt:lpstr>Industry 4.0</vt:lpstr>
      <vt:lpstr>Manufacturing companies are targets</vt:lpstr>
      <vt:lpstr>C4IIoT Key Features and Vision</vt:lpstr>
      <vt:lpstr>Objectives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 &lt;#&gt;</dc:title>
  <dc:creator>Microsoft Office User</dc:creator>
  <cp:lastModifiedBy>Giorgos Vasiliadis</cp:lastModifiedBy>
  <cp:revision>186</cp:revision>
  <dcterms:created xsi:type="dcterms:W3CDTF">2018-01-15T15:26:15Z</dcterms:created>
  <dcterms:modified xsi:type="dcterms:W3CDTF">2020-09-21T07:49:50Z</dcterms:modified>
</cp:coreProperties>
</file>