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"/>
  </p:notesMasterIdLst>
  <p:sldIdLst>
    <p:sldId id="409" r:id="rId2"/>
    <p:sldId id="360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nos Athanatos" initials="MA" lastIdx="1" clrIdx="0">
    <p:extLst>
      <p:ext uri="{19B8F6BF-5375-455C-9EA6-DF929625EA0E}">
        <p15:presenceInfo xmlns:p15="http://schemas.microsoft.com/office/powerpoint/2012/main" userId="72dca53d1d37add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B87B4"/>
    <a:srgbClr val="CBD5D7"/>
    <a:srgbClr val="CFD9DB"/>
    <a:srgbClr val="F2F4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85" autoAdjust="0"/>
    <p:restoredTop sz="54159" autoAdjust="0"/>
  </p:normalViewPr>
  <p:slideViewPr>
    <p:cSldViewPr snapToGrid="0" snapToObjects="1">
      <p:cViewPr varScale="1">
        <p:scale>
          <a:sx n="49" d="100"/>
          <a:sy n="49" d="100"/>
        </p:scale>
        <p:origin x="1608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40" d="100"/>
          <a:sy n="140" d="100"/>
        </p:scale>
        <p:origin x="534" y="12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81D8C9-4093-C142-BD92-77476CF4F1D2}" type="datetimeFigureOut">
              <a:rPr lang="en-US" smtClean="0"/>
              <a:t>9/21/20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776BB3-E135-B744-9565-1F1F93AFE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46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776BB3-E135-B744-9565-1F1F93AFE63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1384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776BB3-E135-B744-9565-1F1F93AFE63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6854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435099"/>
            <a:ext cx="9144000" cy="20748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accent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subtitle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9487" y="175072"/>
            <a:ext cx="4098601" cy="1075365"/>
          </a:xfrm>
          <a:prstGeom prst="rect">
            <a:avLst/>
          </a:prstGeom>
        </p:spPr>
      </p:pic>
      <p:pic>
        <p:nvPicPr>
          <p:cNvPr id="6" name="Εικόνα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386" y="0"/>
            <a:ext cx="2268187" cy="1428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102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812512"/>
            <a:ext cx="10515600" cy="996926"/>
          </a:xfrm>
        </p:spPr>
        <p:txBody>
          <a:bodyPr/>
          <a:lstStyle/>
          <a:p>
            <a:r>
              <a:rPr lang="en-US" dirty="0"/>
              <a:t>Click to edit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96875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566401" y="6356350"/>
            <a:ext cx="787400" cy="366183"/>
          </a:xfrm>
        </p:spPr>
        <p:txBody>
          <a:bodyPr/>
          <a:lstStyle/>
          <a:p>
            <a:r>
              <a:rPr lang="en-US" dirty="0"/>
              <a:t>&lt;#&gt;</a:t>
            </a:r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972820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Presenter’s name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83" y="56647"/>
            <a:ext cx="2351432" cy="616954"/>
          </a:xfrm>
          <a:prstGeom prst="rect">
            <a:avLst/>
          </a:prstGeom>
        </p:spPr>
      </p:pic>
      <p:pic>
        <p:nvPicPr>
          <p:cNvPr id="8" name="Εικόνα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43460" y="37902"/>
            <a:ext cx="1229888" cy="774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266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&lt;#&gt;</a:t>
            </a:r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972820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Presenter’s name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2729706" y="2272957"/>
            <a:ext cx="6732588" cy="2947987"/>
          </a:xfrm>
        </p:spPr>
        <p:txBody>
          <a:bodyPr/>
          <a:lstStyle/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848137"/>
            <a:ext cx="10515600" cy="996926"/>
          </a:xfrm>
        </p:spPr>
        <p:txBody>
          <a:bodyPr/>
          <a:lstStyle/>
          <a:p>
            <a:r>
              <a:rPr lang="en-US" dirty="0"/>
              <a:t>Click to edit title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83" y="56647"/>
            <a:ext cx="2351432" cy="616954"/>
          </a:xfrm>
          <a:prstGeom prst="rect">
            <a:avLst/>
          </a:prstGeom>
        </p:spPr>
      </p:pic>
      <p:pic>
        <p:nvPicPr>
          <p:cNvPr id="12" name="Εικόνα 1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43460" y="37902"/>
            <a:ext cx="1229888" cy="774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78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2844799"/>
            <a:ext cx="10515600" cy="3064933"/>
          </a:xfrm>
        </p:spPr>
        <p:txBody>
          <a:bodyPr wrap="square"/>
          <a:lstStyle>
            <a:lvl1pPr>
              <a:defRPr baseline="0"/>
            </a:lvl1pPr>
          </a:lstStyle>
          <a:p>
            <a:r>
              <a:rPr lang="en-US" dirty="0"/>
              <a:t>Click to edit the final slide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&lt;#&gt;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Presenter’s name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26943" y="718726"/>
            <a:ext cx="2426857" cy="1679456"/>
          </a:xfrm>
          <a:prstGeom prst="rect">
            <a:avLst/>
          </a:prstGeom>
        </p:spPr>
      </p:pic>
      <p:pic>
        <p:nvPicPr>
          <p:cNvPr id="7" name="Εικόνα 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718726"/>
            <a:ext cx="3076975" cy="1937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638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66401" y="6356350"/>
            <a:ext cx="787400" cy="366183"/>
          </a:xfrm>
          <a:prstGeom prst="rect">
            <a:avLst/>
          </a:prstGeom>
          <a:solidFill>
            <a:schemeClr val="accent6"/>
          </a:solidFill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&lt;#&gt;</a:t>
            </a: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3"/>
          </p:nvPr>
        </p:nvSpPr>
        <p:spPr>
          <a:xfrm>
            <a:off x="838200" y="6356350"/>
            <a:ext cx="9728200" cy="366183"/>
          </a:xfrm>
          <a:prstGeom prst="rect">
            <a:avLst/>
          </a:prstGeom>
          <a:solidFill>
            <a:schemeClr val="accent6"/>
          </a:solidFill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Presenter’s name</a:t>
            </a:r>
          </a:p>
        </p:txBody>
      </p:sp>
    </p:spTree>
    <p:extLst>
      <p:ext uri="{BB962C8B-B14F-4D97-AF65-F5344CB8AC3E}">
        <p14:creationId xmlns:p14="http://schemas.microsoft.com/office/powerpoint/2010/main" val="19007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tiff"/><Relationship Id="rId5" Type="http://schemas.openxmlformats.org/officeDocument/2006/relationships/image" Target="../media/image9.tiff"/><Relationship Id="rId4" Type="http://schemas.openxmlformats.org/officeDocument/2006/relationships/image" Target="../media/image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4DC6CE-C845-534A-95A0-8F1EC6D7C0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and Future Steps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3EC8DF-F094-0449-82C7-55BBEC4AE01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0CD649-7B48-B846-8E25-807786DA2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Giorgos Vasiliadis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C8208BC-44F7-954E-83FF-2563E62731A9}"/>
              </a:ext>
            </a:extLst>
          </p:cNvPr>
          <p:cNvGrpSpPr/>
          <p:nvPr/>
        </p:nvGrpSpPr>
        <p:grpSpPr>
          <a:xfrm>
            <a:off x="7170233" y="2566095"/>
            <a:ext cx="1726799" cy="1867114"/>
            <a:chOff x="8540226" y="1753726"/>
            <a:chExt cx="2302399" cy="2489485"/>
          </a:xfrm>
        </p:grpSpPr>
        <p:sp>
          <p:nvSpPr>
            <p:cNvPr id="7" name="Arc 6">
              <a:extLst>
                <a:ext uri="{FF2B5EF4-FFF2-40B4-BE49-F238E27FC236}">
                  <a16:creationId xmlns:a16="http://schemas.microsoft.com/office/drawing/2014/main" id="{20FA48DF-C22C-5B41-AC57-E88AF73F1C42}"/>
                </a:ext>
              </a:extLst>
            </p:cNvPr>
            <p:cNvSpPr/>
            <p:nvPr/>
          </p:nvSpPr>
          <p:spPr>
            <a:xfrm>
              <a:off x="9666557" y="3067143"/>
              <a:ext cx="1176068" cy="1176068"/>
            </a:xfrm>
            <a:prstGeom prst="arc">
              <a:avLst>
                <a:gd name="adj1" fmla="val 15956854"/>
                <a:gd name="adj2" fmla="val 10795556"/>
              </a:avLst>
            </a:prstGeom>
            <a:ln w="381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E72C5322-8F26-0443-91FF-6CE83D2799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40226" y="3655937"/>
              <a:ext cx="1143000" cy="0"/>
            </a:xfrm>
            <a:prstGeom prst="line">
              <a:avLst/>
            </a:prstGeom>
            <a:ln w="381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6EE6E52-3B3C-1640-A154-B8308D4B7D3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208272" y="1753726"/>
              <a:ext cx="0" cy="1333939"/>
            </a:xfrm>
            <a:prstGeom prst="line">
              <a:avLst/>
            </a:prstGeom>
            <a:ln w="38100">
              <a:solidFill>
                <a:schemeClr val="accent6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611F3752-45DF-F74E-821B-63DDC0664017}"/>
                </a:ext>
              </a:extLst>
            </p:cNvPr>
            <p:cNvSpPr/>
            <p:nvPr/>
          </p:nvSpPr>
          <p:spPr>
            <a:xfrm>
              <a:off x="9814281" y="3214866"/>
              <a:ext cx="880621" cy="880621"/>
            </a:xfrm>
            <a:prstGeom prst="ellipse">
              <a:avLst/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E02E4EC-0015-F045-A373-75D9A64E6557}"/>
              </a:ext>
            </a:extLst>
          </p:cNvPr>
          <p:cNvGrpSpPr/>
          <p:nvPr/>
        </p:nvGrpSpPr>
        <p:grpSpPr>
          <a:xfrm>
            <a:off x="5432019" y="3566746"/>
            <a:ext cx="1738214" cy="1867114"/>
            <a:chOff x="6222608" y="3087927"/>
            <a:chExt cx="2317619" cy="2489485"/>
          </a:xfrm>
        </p:grpSpPr>
        <p:sp>
          <p:nvSpPr>
            <p:cNvPr id="12" name="Arc 11">
              <a:extLst>
                <a:ext uri="{FF2B5EF4-FFF2-40B4-BE49-F238E27FC236}">
                  <a16:creationId xmlns:a16="http://schemas.microsoft.com/office/drawing/2014/main" id="{DC1804BE-1167-2241-8DA4-B3692A908B8D}"/>
                </a:ext>
              </a:extLst>
            </p:cNvPr>
            <p:cNvSpPr/>
            <p:nvPr/>
          </p:nvSpPr>
          <p:spPr>
            <a:xfrm rot="10800000">
              <a:off x="7364159" y="3087927"/>
              <a:ext cx="1176068" cy="1176068"/>
            </a:xfrm>
            <a:prstGeom prst="arc">
              <a:avLst>
                <a:gd name="adj1" fmla="val 10895"/>
                <a:gd name="adj2" fmla="val 15969831"/>
              </a:avLst>
            </a:prstGeom>
            <a:ln w="381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0B4E492-9113-A64D-84DE-E43C28E0D0B6}"/>
                </a:ext>
              </a:extLst>
            </p:cNvPr>
            <p:cNvCxnSpPr>
              <a:cxnSpLocks/>
            </p:cNvCxnSpPr>
            <p:nvPr/>
          </p:nvCxnSpPr>
          <p:spPr>
            <a:xfrm>
              <a:off x="6222608" y="3656199"/>
              <a:ext cx="1141550" cy="0"/>
            </a:xfrm>
            <a:prstGeom prst="line">
              <a:avLst/>
            </a:prstGeom>
            <a:ln w="381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1C899BE3-3801-654F-A4AB-8B3768729FEE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7998512" y="4243473"/>
              <a:ext cx="0" cy="1333939"/>
            </a:xfrm>
            <a:prstGeom prst="line">
              <a:avLst/>
            </a:prstGeom>
            <a:ln w="38100">
              <a:solidFill>
                <a:schemeClr val="accent5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C50D86A0-6AA7-374F-998F-D36865E03AFD}"/>
                </a:ext>
              </a:extLst>
            </p:cNvPr>
            <p:cNvSpPr/>
            <p:nvPr/>
          </p:nvSpPr>
          <p:spPr>
            <a:xfrm>
              <a:off x="7511883" y="3235650"/>
              <a:ext cx="880621" cy="880621"/>
            </a:xfrm>
            <a:prstGeom prst="ellipse">
              <a:avLst/>
            </a:prstGeom>
            <a:ln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124B573-B444-2A4E-8825-86103BD3FBB6}"/>
              </a:ext>
            </a:extLst>
          </p:cNvPr>
          <p:cNvGrpSpPr/>
          <p:nvPr/>
        </p:nvGrpSpPr>
        <p:grpSpPr>
          <a:xfrm>
            <a:off x="3694504" y="2566095"/>
            <a:ext cx="1726799" cy="1867114"/>
            <a:chOff x="3905920" y="1753726"/>
            <a:chExt cx="2302399" cy="2489485"/>
          </a:xfrm>
        </p:grpSpPr>
        <p:sp>
          <p:nvSpPr>
            <p:cNvPr id="17" name="Arc 16">
              <a:extLst>
                <a:ext uri="{FF2B5EF4-FFF2-40B4-BE49-F238E27FC236}">
                  <a16:creationId xmlns:a16="http://schemas.microsoft.com/office/drawing/2014/main" id="{5A3DE423-4331-3E46-9AC4-5ACC4C7EC390}"/>
                </a:ext>
              </a:extLst>
            </p:cNvPr>
            <p:cNvSpPr/>
            <p:nvPr/>
          </p:nvSpPr>
          <p:spPr>
            <a:xfrm>
              <a:off x="5032251" y="3067143"/>
              <a:ext cx="1176068" cy="1176068"/>
            </a:xfrm>
            <a:prstGeom prst="arc">
              <a:avLst>
                <a:gd name="adj1" fmla="val 15956854"/>
                <a:gd name="adj2" fmla="val 10795556"/>
              </a:avLst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C519F998-CC0D-0D49-84A0-9100A7408BA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05920" y="3655937"/>
              <a:ext cx="1143000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6616CEEA-AB8D-304C-8DA3-6760942F88B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73966" y="1753726"/>
              <a:ext cx="0" cy="1333939"/>
            </a:xfrm>
            <a:prstGeom prst="line">
              <a:avLst/>
            </a:prstGeom>
            <a:ln w="38100"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CDCE1F5E-997D-CE4F-B5A2-44EEDA46F6D5}"/>
                </a:ext>
              </a:extLst>
            </p:cNvPr>
            <p:cNvSpPr/>
            <p:nvPr/>
          </p:nvSpPr>
          <p:spPr>
            <a:xfrm>
              <a:off x="5179975" y="3214866"/>
              <a:ext cx="880621" cy="880621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F565F90-C166-E043-99BF-7A4186C6A349}"/>
              </a:ext>
            </a:extLst>
          </p:cNvPr>
          <p:cNvGrpSpPr/>
          <p:nvPr/>
        </p:nvGrpSpPr>
        <p:grpSpPr>
          <a:xfrm>
            <a:off x="1965931" y="3566746"/>
            <a:ext cx="1738214" cy="1867114"/>
            <a:chOff x="1601158" y="3087927"/>
            <a:chExt cx="2317619" cy="2489485"/>
          </a:xfrm>
        </p:grpSpPr>
        <p:sp>
          <p:nvSpPr>
            <p:cNvPr id="22" name="Arc 21">
              <a:extLst>
                <a:ext uri="{FF2B5EF4-FFF2-40B4-BE49-F238E27FC236}">
                  <a16:creationId xmlns:a16="http://schemas.microsoft.com/office/drawing/2014/main" id="{F83F8490-6E6E-0449-81D1-2816A09C0248}"/>
                </a:ext>
              </a:extLst>
            </p:cNvPr>
            <p:cNvSpPr/>
            <p:nvPr/>
          </p:nvSpPr>
          <p:spPr>
            <a:xfrm rot="10800000">
              <a:off x="2742709" y="3087927"/>
              <a:ext cx="1176068" cy="1176068"/>
            </a:xfrm>
            <a:prstGeom prst="arc">
              <a:avLst>
                <a:gd name="adj1" fmla="val 10895"/>
                <a:gd name="adj2" fmla="val 15969831"/>
              </a:avLst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68650581-A767-214B-AD89-7CC17723F89B}"/>
                </a:ext>
              </a:extLst>
            </p:cNvPr>
            <p:cNvCxnSpPr>
              <a:cxnSpLocks/>
            </p:cNvCxnSpPr>
            <p:nvPr/>
          </p:nvCxnSpPr>
          <p:spPr>
            <a:xfrm>
              <a:off x="1601158" y="3656199"/>
              <a:ext cx="1141550" cy="0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E62F6336-1B75-D145-84AD-14021CEBB3F1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3377062" y="4243473"/>
              <a:ext cx="0" cy="1333939"/>
            </a:xfrm>
            <a:prstGeom prst="line">
              <a:avLst/>
            </a:prstGeom>
            <a:ln w="38100">
              <a:solidFill>
                <a:schemeClr val="accent3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64FCE9CE-F12D-054A-A474-BEEBA46E0601}"/>
                </a:ext>
              </a:extLst>
            </p:cNvPr>
            <p:cNvSpPr/>
            <p:nvPr/>
          </p:nvSpPr>
          <p:spPr>
            <a:xfrm>
              <a:off x="2890432" y="3235650"/>
              <a:ext cx="880621" cy="880621"/>
            </a:xfrm>
            <a:prstGeom prst="ellipse">
              <a:avLst/>
            </a:pr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9EF63C0-67C2-964B-9263-645991B42588}"/>
              </a:ext>
            </a:extLst>
          </p:cNvPr>
          <p:cNvGrpSpPr/>
          <p:nvPr/>
        </p:nvGrpSpPr>
        <p:grpSpPr>
          <a:xfrm>
            <a:off x="765062" y="2566095"/>
            <a:ext cx="1200308" cy="1867114"/>
            <a:chOff x="0" y="1753726"/>
            <a:chExt cx="1600410" cy="2489485"/>
          </a:xfrm>
        </p:grpSpPr>
        <p:sp>
          <p:nvSpPr>
            <p:cNvPr id="27" name="Arc 26">
              <a:extLst>
                <a:ext uri="{FF2B5EF4-FFF2-40B4-BE49-F238E27FC236}">
                  <a16:creationId xmlns:a16="http://schemas.microsoft.com/office/drawing/2014/main" id="{ED7673C2-3BE6-2C43-A833-FB5C178A7F66}"/>
                </a:ext>
              </a:extLst>
            </p:cNvPr>
            <p:cNvSpPr/>
            <p:nvPr/>
          </p:nvSpPr>
          <p:spPr>
            <a:xfrm>
              <a:off x="424342" y="3067143"/>
              <a:ext cx="1176068" cy="1176068"/>
            </a:xfrm>
            <a:prstGeom prst="arc">
              <a:avLst>
                <a:gd name="adj1" fmla="val 15956854"/>
                <a:gd name="adj2" fmla="val 10891041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69FD00CC-9051-6649-AA0C-ABFD0A0C434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0" y="3655937"/>
              <a:ext cx="438631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99329F67-F769-E640-8673-00768CEB811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6057" y="1753726"/>
              <a:ext cx="0" cy="1333939"/>
            </a:xfrm>
            <a:prstGeom prst="line">
              <a:avLst/>
            </a:prstGeom>
            <a:ln w="38100"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1CFEBE81-8C99-FA41-A3F7-2F6C21F14D55}"/>
                </a:ext>
              </a:extLst>
            </p:cNvPr>
            <p:cNvSpPr/>
            <p:nvPr/>
          </p:nvSpPr>
          <p:spPr>
            <a:xfrm>
              <a:off x="572066" y="3214866"/>
              <a:ext cx="880621" cy="880621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BDCB002E-7797-C04F-A683-6446F09E452B}"/>
              </a:ext>
            </a:extLst>
          </p:cNvPr>
          <p:cNvSpPr txBox="1"/>
          <p:nvPr/>
        </p:nvSpPr>
        <p:spPr>
          <a:xfrm>
            <a:off x="1038986" y="2060641"/>
            <a:ext cx="90236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/>
              <a:t>Set-up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20092BE-FBB9-1447-BFF0-55780EFD467C}"/>
              </a:ext>
            </a:extLst>
          </p:cNvPr>
          <p:cNvSpPr txBox="1"/>
          <p:nvPr/>
        </p:nvSpPr>
        <p:spPr>
          <a:xfrm>
            <a:off x="2937023" y="5480405"/>
            <a:ext cx="72167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/>
              <a:t>MVP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C2A9836-4BFD-B84B-BE17-DF8618E61654}"/>
              </a:ext>
            </a:extLst>
          </p:cNvPr>
          <p:cNvSpPr txBox="1"/>
          <p:nvPr/>
        </p:nvSpPr>
        <p:spPr>
          <a:xfrm>
            <a:off x="3555131" y="2060641"/>
            <a:ext cx="278082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/>
              <a:t>First Integrated Version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A43E74B-1963-2546-ABDF-9BDF1C86F74B}"/>
              </a:ext>
            </a:extLst>
          </p:cNvPr>
          <p:cNvSpPr txBox="1"/>
          <p:nvPr/>
        </p:nvSpPr>
        <p:spPr>
          <a:xfrm>
            <a:off x="5669250" y="5479621"/>
            <a:ext cx="219104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/>
              <a:t>Exploitation</a:t>
            </a:r>
          </a:p>
          <a:p>
            <a:pPr algn="ctr"/>
            <a:r>
              <a:rPr lang="en-US" sz="2100" b="1" dirty="0"/>
              <a:t>&amp; Standardization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0D790C2-02A3-384D-87FB-BA837C6EA24F}"/>
              </a:ext>
            </a:extLst>
          </p:cNvPr>
          <p:cNvSpPr txBox="1"/>
          <p:nvPr/>
        </p:nvSpPr>
        <p:spPr>
          <a:xfrm>
            <a:off x="7004472" y="2060641"/>
            <a:ext cx="283359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/>
              <a:t>Final Integrated Version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45642B0-F103-E143-9C54-83C3C91E7F09}"/>
              </a:ext>
            </a:extLst>
          </p:cNvPr>
          <p:cNvGrpSpPr/>
          <p:nvPr/>
        </p:nvGrpSpPr>
        <p:grpSpPr>
          <a:xfrm>
            <a:off x="1571604" y="2462583"/>
            <a:ext cx="1250488" cy="910543"/>
            <a:chOff x="1075389" y="1776888"/>
            <a:chExt cx="1667317" cy="1214056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6B32384F-46D6-4046-BC12-15A179CB2C70}"/>
                </a:ext>
              </a:extLst>
            </p:cNvPr>
            <p:cNvSpPr txBox="1"/>
            <p:nvPr/>
          </p:nvSpPr>
          <p:spPr>
            <a:xfrm>
              <a:off x="1075389" y="1776888"/>
              <a:ext cx="1509057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0" b="1" noProof="1"/>
                <a:t>Dec 2019</a:t>
              </a:r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4739A221-0FCD-0241-A3AB-8D0BF032C229}"/>
                </a:ext>
              </a:extLst>
            </p:cNvPr>
            <p:cNvCxnSpPr/>
            <p:nvPr/>
          </p:nvCxnSpPr>
          <p:spPr>
            <a:xfrm>
              <a:off x="1136650" y="2158920"/>
              <a:ext cx="140335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6FF14A1E-5C14-8244-98CD-B7954F6443F1}"/>
                </a:ext>
              </a:extLst>
            </p:cNvPr>
            <p:cNvSpPr/>
            <p:nvPr/>
          </p:nvSpPr>
          <p:spPr>
            <a:xfrm>
              <a:off x="1075389" y="2190726"/>
              <a:ext cx="1667317" cy="800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25" noProof="1"/>
                <a:t>Requirements, initial architecutre and preliminary business models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F0D623C-D77E-634D-8F81-A1FA92DDBC06}"/>
              </a:ext>
            </a:extLst>
          </p:cNvPr>
          <p:cNvGrpSpPr/>
          <p:nvPr/>
        </p:nvGrpSpPr>
        <p:grpSpPr>
          <a:xfrm>
            <a:off x="3375019" y="4546403"/>
            <a:ext cx="1250488" cy="656628"/>
            <a:chOff x="1075389" y="1776888"/>
            <a:chExt cx="1667317" cy="875503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6BA2ED09-09B0-CA46-9BCE-C9169FE9E425}"/>
                </a:ext>
              </a:extLst>
            </p:cNvPr>
            <p:cNvSpPr txBox="1"/>
            <p:nvPr/>
          </p:nvSpPr>
          <p:spPr>
            <a:xfrm>
              <a:off x="1075389" y="1776888"/>
              <a:ext cx="1509057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0" b="1" noProof="1"/>
                <a:t>May 2020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092E2674-8A66-9342-92D5-731647E9563E}"/>
                </a:ext>
              </a:extLst>
            </p:cNvPr>
            <p:cNvCxnSpPr/>
            <p:nvPr/>
          </p:nvCxnSpPr>
          <p:spPr>
            <a:xfrm>
              <a:off x="1136650" y="2158920"/>
              <a:ext cx="1403350" cy="0"/>
            </a:xfrm>
            <a:prstGeom prst="line">
              <a:avLst/>
            </a:prstGeom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50AC8CA2-AFD5-1B42-AE78-1AE053493CAD}"/>
                </a:ext>
              </a:extLst>
            </p:cNvPr>
            <p:cNvSpPr/>
            <p:nvPr/>
          </p:nvSpPr>
          <p:spPr>
            <a:xfrm>
              <a:off x="1075389" y="2190726"/>
              <a:ext cx="166731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25" noProof="1"/>
                <a:t>Proof of concept through MVP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908027BC-9A38-554D-9484-7317E751353C}"/>
              </a:ext>
            </a:extLst>
          </p:cNvPr>
          <p:cNvGrpSpPr/>
          <p:nvPr/>
        </p:nvGrpSpPr>
        <p:grpSpPr>
          <a:xfrm>
            <a:off x="5044271" y="2462583"/>
            <a:ext cx="1250488" cy="1164459"/>
            <a:chOff x="1075389" y="1776888"/>
            <a:chExt cx="1667317" cy="1552610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8839A4A7-FAD6-7040-89ED-599CBE99DBB4}"/>
                </a:ext>
              </a:extLst>
            </p:cNvPr>
            <p:cNvSpPr txBox="1"/>
            <p:nvPr/>
          </p:nvSpPr>
          <p:spPr>
            <a:xfrm>
              <a:off x="1075389" y="1776888"/>
              <a:ext cx="1509057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0" b="1" noProof="1"/>
                <a:t>Nov 2020</a:t>
              </a:r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29E9F1F8-211E-324E-809C-89352CE34251}"/>
                </a:ext>
              </a:extLst>
            </p:cNvPr>
            <p:cNvCxnSpPr/>
            <p:nvPr/>
          </p:nvCxnSpPr>
          <p:spPr>
            <a:xfrm>
              <a:off x="1136650" y="2158920"/>
              <a:ext cx="1403350" cy="0"/>
            </a:xfrm>
            <a:prstGeom prst="line">
              <a:avLst/>
            </a:prstGeom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034908F4-2061-F846-A6BC-60E0A9C7CB53}"/>
                </a:ext>
              </a:extLst>
            </p:cNvPr>
            <p:cNvSpPr/>
            <p:nvPr/>
          </p:nvSpPr>
          <p:spPr>
            <a:xfrm>
              <a:off x="1075389" y="2190726"/>
              <a:ext cx="1667317" cy="11387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25" noProof="1"/>
                <a:t>1st version of integrated platform and of C4IIoT Level-1, 2, and 3  security mechanisms; initial execution of demonstrators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13308B4C-68F1-DD4B-A2AE-BE1ED1F827FA}"/>
              </a:ext>
            </a:extLst>
          </p:cNvPr>
          <p:cNvGrpSpPr/>
          <p:nvPr/>
        </p:nvGrpSpPr>
        <p:grpSpPr>
          <a:xfrm>
            <a:off x="6908033" y="4561793"/>
            <a:ext cx="1250488" cy="910543"/>
            <a:chOff x="1075389" y="1776888"/>
            <a:chExt cx="1667317" cy="1214056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BA682C19-9301-1C41-AB43-F9C860C8CF9B}"/>
                </a:ext>
              </a:extLst>
            </p:cNvPr>
            <p:cNvSpPr txBox="1"/>
            <p:nvPr/>
          </p:nvSpPr>
          <p:spPr>
            <a:xfrm>
              <a:off x="1075389" y="1776888"/>
              <a:ext cx="1509057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0" b="1" noProof="1"/>
                <a:t>May 2021</a:t>
              </a:r>
            </a:p>
          </p:txBody>
        </p: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35B7B7D4-84C0-5143-8EEA-DF5B0408229C}"/>
                </a:ext>
              </a:extLst>
            </p:cNvPr>
            <p:cNvCxnSpPr/>
            <p:nvPr/>
          </p:nvCxnSpPr>
          <p:spPr>
            <a:xfrm>
              <a:off x="1136650" y="2158920"/>
              <a:ext cx="1403350" cy="0"/>
            </a:xfrm>
            <a:prstGeom prst="line">
              <a:avLst/>
            </a:prstGeom>
            <a:ln w="381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D90A9F60-C74F-2547-85DF-A36B0E48D5E1}"/>
                </a:ext>
              </a:extLst>
            </p:cNvPr>
            <p:cNvSpPr/>
            <p:nvPr/>
          </p:nvSpPr>
          <p:spPr>
            <a:xfrm>
              <a:off x="1075389" y="2190726"/>
              <a:ext cx="1667317" cy="800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25" noProof="1"/>
                <a:t>Disseminiation, exploitation, and standartdization landmark 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DF3CE715-05D2-274E-A448-8CECB0CCD906}"/>
              </a:ext>
            </a:extLst>
          </p:cNvPr>
          <p:cNvGrpSpPr/>
          <p:nvPr/>
        </p:nvGrpSpPr>
        <p:grpSpPr>
          <a:xfrm>
            <a:off x="8516937" y="2494395"/>
            <a:ext cx="1250488" cy="910543"/>
            <a:chOff x="1075389" y="1776888"/>
            <a:chExt cx="1667317" cy="1214056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72327864-F6D6-DA46-850B-01CEF42AE075}"/>
                </a:ext>
              </a:extLst>
            </p:cNvPr>
            <p:cNvSpPr txBox="1"/>
            <p:nvPr/>
          </p:nvSpPr>
          <p:spPr>
            <a:xfrm>
              <a:off x="1075389" y="1776888"/>
              <a:ext cx="1509057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0" b="1" noProof="1"/>
                <a:t>Nov 2021</a:t>
              </a: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F80F7AB-BC7E-214C-B378-53B83B68F0C1}"/>
                </a:ext>
              </a:extLst>
            </p:cNvPr>
            <p:cNvCxnSpPr/>
            <p:nvPr/>
          </p:nvCxnSpPr>
          <p:spPr>
            <a:xfrm>
              <a:off x="1136650" y="2158920"/>
              <a:ext cx="1403350" cy="0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6F75A520-6983-AE43-8334-ED51CDB0DBBB}"/>
                </a:ext>
              </a:extLst>
            </p:cNvPr>
            <p:cNvSpPr/>
            <p:nvPr/>
          </p:nvSpPr>
          <p:spPr>
            <a:xfrm>
              <a:off x="1075389" y="2190726"/>
              <a:ext cx="1667317" cy="800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25" noProof="1"/>
                <a:t>Final version of integrated platform and execution of demonstrators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688B373-0C59-D442-8B25-A535566AEA7E}"/>
              </a:ext>
            </a:extLst>
          </p:cNvPr>
          <p:cNvGrpSpPr/>
          <p:nvPr/>
        </p:nvGrpSpPr>
        <p:grpSpPr>
          <a:xfrm>
            <a:off x="8911102" y="3563610"/>
            <a:ext cx="1738214" cy="1867114"/>
            <a:chOff x="1601158" y="3087927"/>
            <a:chExt cx="2317619" cy="2489485"/>
          </a:xfrm>
        </p:grpSpPr>
        <p:sp>
          <p:nvSpPr>
            <p:cNvPr id="57" name="Arc 56">
              <a:extLst>
                <a:ext uri="{FF2B5EF4-FFF2-40B4-BE49-F238E27FC236}">
                  <a16:creationId xmlns:a16="http://schemas.microsoft.com/office/drawing/2014/main" id="{3CB7515D-4AE9-C54C-A616-6E430F1BAF72}"/>
                </a:ext>
              </a:extLst>
            </p:cNvPr>
            <p:cNvSpPr/>
            <p:nvPr/>
          </p:nvSpPr>
          <p:spPr>
            <a:xfrm rot="10800000">
              <a:off x="2742709" y="3087927"/>
              <a:ext cx="1176068" cy="1176068"/>
            </a:xfrm>
            <a:prstGeom prst="arc">
              <a:avLst>
                <a:gd name="adj1" fmla="val 10895"/>
                <a:gd name="adj2" fmla="val 15969831"/>
              </a:avLst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FB18759-9802-5C42-A42B-0A6CC3AC7280}"/>
                </a:ext>
              </a:extLst>
            </p:cNvPr>
            <p:cNvCxnSpPr>
              <a:cxnSpLocks/>
            </p:cNvCxnSpPr>
            <p:nvPr/>
          </p:nvCxnSpPr>
          <p:spPr>
            <a:xfrm>
              <a:off x="1601158" y="3656199"/>
              <a:ext cx="1141550" cy="0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4B6B6A7B-15B1-474D-9DFB-00570DF12C07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3377062" y="4243473"/>
              <a:ext cx="0" cy="1333939"/>
            </a:xfrm>
            <a:prstGeom prst="line">
              <a:avLst/>
            </a:prstGeom>
            <a:ln w="38100">
              <a:solidFill>
                <a:schemeClr val="accent3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3EAA0518-6E75-6042-B723-DA3333131D41}"/>
                </a:ext>
              </a:extLst>
            </p:cNvPr>
            <p:cNvSpPr/>
            <p:nvPr/>
          </p:nvSpPr>
          <p:spPr>
            <a:xfrm>
              <a:off x="2890432" y="3235650"/>
              <a:ext cx="880621" cy="880621"/>
            </a:xfrm>
            <a:prstGeom prst="ellipse">
              <a:avLst/>
            </a:pr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1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AD37C5E2-9922-3B4D-8C0D-95D5B1CCD95A}"/>
              </a:ext>
            </a:extLst>
          </p:cNvPr>
          <p:cNvSpPr txBox="1"/>
          <p:nvPr/>
        </p:nvSpPr>
        <p:spPr>
          <a:xfrm>
            <a:off x="9150168" y="5477269"/>
            <a:ext cx="218572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/>
              <a:t>Complete Release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1ECF84A2-57E1-9147-97F2-5DCA49EC5C83}"/>
              </a:ext>
            </a:extLst>
          </p:cNvPr>
          <p:cNvGrpSpPr/>
          <p:nvPr/>
        </p:nvGrpSpPr>
        <p:grpSpPr>
          <a:xfrm>
            <a:off x="10320190" y="4543267"/>
            <a:ext cx="1250488" cy="783585"/>
            <a:chOff x="1075389" y="1776888"/>
            <a:chExt cx="1667317" cy="1044779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FE33B8F1-1E8E-2E4D-8348-8AED11C35FD8}"/>
                </a:ext>
              </a:extLst>
            </p:cNvPr>
            <p:cNvSpPr txBox="1"/>
            <p:nvPr/>
          </p:nvSpPr>
          <p:spPr>
            <a:xfrm>
              <a:off x="1075389" y="1776888"/>
              <a:ext cx="1509057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0" b="1" noProof="1"/>
                <a:t>May 2022</a:t>
              </a:r>
            </a:p>
          </p:txBody>
        </p: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BDE85EDD-F223-534A-B00E-9E123AC95D8D}"/>
                </a:ext>
              </a:extLst>
            </p:cNvPr>
            <p:cNvCxnSpPr/>
            <p:nvPr/>
          </p:nvCxnSpPr>
          <p:spPr>
            <a:xfrm>
              <a:off x="1136650" y="2158920"/>
              <a:ext cx="1403350" cy="0"/>
            </a:xfrm>
            <a:prstGeom prst="line">
              <a:avLst/>
            </a:prstGeom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59B22541-4A67-7740-97AA-7E2D75DDEFCC}"/>
                </a:ext>
              </a:extLst>
            </p:cNvPr>
            <p:cNvSpPr/>
            <p:nvPr/>
          </p:nvSpPr>
          <p:spPr>
            <a:xfrm>
              <a:off x="1075389" y="2190726"/>
              <a:ext cx="1667317" cy="6309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25" noProof="1"/>
                <a:t>Final assessment, impact analysis and business plan</a:t>
              </a:r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6B3157D8-4488-0A48-97C4-5774C96939DD}"/>
              </a:ext>
            </a:extLst>
          </p:cNvPr>
          <p:cNvSpPr txBox="1"/>
          <p:nvPr/>
        </p:nvSpPr>
        <p:spPr>
          <a:xfrm>
            <a:off x="1277319" y="3817177"/>
            <a:ext cx="503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M6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05CAD244-B90B-184A-A507-2132F66AD75E}"/>
              </a:ext>
            </a:extLst>
          </p:cNvPr>
          <p:cNvSpPr txBox="1"/>
          <p:nvPr/>
        </p:nvSpPr>
        <p:spPr>
          <a:xfrm>
            <a:off x="2943338" y="3816727"/>
            <a:ext cx="6206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M12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180E98C-FC83-2C40-A7E2-C5327D553657}"/>
              </a:ext>
            </a:extLst>
          </p:cNvPr>
          <p:cNvSpPr txBox="1"/>
          <p:nvPr/>
        </p:nvSpPr>
        <p:spPr>
          <a:xfrm>
            <a:off x="4685821" y="3816727"/>
            <a:ext cx="6206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M18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CF06A51-C2E6-C64A-BF90-313A926D0EC3}"/>
              </a:ext>
            </a:extLst>
          </p:cNvPr>
          <p:cNvSpPr txBox="1"/>
          <p:nvPr/>
        </p:nvSpPr>
        <p:spPr>
          <a:xfrm>
            <a:off x="6426051" y="3815523"/>
            <a:ext cx="6206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M24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B30CED57-F7D2-2D44-9D3C-6DCD5B798781}"/>
              </a:ext>
            </a:extLst>
          </p:cNvPr>
          <p:cNvSpPr txBox="1"/>
          <p:nvPr/>
        </p:nvSpPr>
        <p:spPr>
          <a:xfrm>
            <a:off x="8150580" y="3815073"/>
            <a:ext cx="6206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M30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99103E3-53E9-014D-ADE0-006A67A81F90}"/>
              </a:ext>
            </a:extLst>
          </p:cNvPr>
          <p:cNvSpPr txBox="1"/>
          <p:nvPr/>
        </p:nvSpPr>
        <p:spPr>
          <a:xfrm>
            <a:off x="9893063" y="3815073"/>
            <a:ext cx="6206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M36</a:t>
            </a:r>
          </a:p>
        </p:txBody>
      </p:sp>
    </p:spTree>
    <p:extLst>
      <p:ext uri="{BB962C8B-B14F-4D97-AF65-F5344CB8AC3E}">
        <p14:creationId xmlns:p14="http://schemas.microsoft.com/office/powerpoint/2010/main" val="1560975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4FDBD5-D0BE-A04E-93E2-D2BF436919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44799"/>
            <a:ext cx="10515600" cy="733973"/>
          </a:xfrm>
        </p:spPr>
        <p:txBody>
          <a:bodyPr/>
          <a:lstStyle/>
          <a:p>
            <a:r>
              <a:rPr lang="en-US" dirty="0"/>
              <a:t>Contact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C32DB1F-FD34-8144-9940-5F1EABCA589C}"/>
              </a:ext>
            </a:extLst>
          </p:cNvPr>
          <p:cNvSpPr txBox="1"/>
          <p:nvPr/>
        </p:nvSpPr>
        <p:spPr>
          <a:xfrm>
            <a:off x="2222937" y="4354287"/>
            <a:ext cx="39240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https://</a:t>
            </a:r>
            <a:r>
              <a:rPr lang="en-US" sz="2800" dirty="0" err="1"/>
              <a:t>twitter.com</a:t>
            </a:r>
            <a:r>
              <a:rPr lang="en-US" sz="2800" dirty="0"/>
              <a:t>/c4iiot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3F1D5B-1BFC-AE49-97D7-FFCD99A81162}"/>
              </a:ext>
            </a:extLst>
          </p:cNvPr>
          <p:cNvSpPr txBox="1"/>
          <p:nvPr/>
        </p:nvSpPr>
        <p:spPr>
          <a:xfrm>
            <a:off x="2222937" y="3643843"/>
            <a:ext cx="34165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https://www.c4iiot.eu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D2D5403-121D-D34D-9D84-E168CE135283}"/>
              </a:ext>
            </a:extLst>
          </p:cNvPr>
          <p:cNvSpPr txBox="1"/>
          <p:nvPr/>
        </p:nvSpPr>
        <p:spPr>
          <a:xfrm>
            <a:off x="2222937" y="5064731"/>
            <a:ext cx="31688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https://</a:t>
            </a:r>
            <a:r>
              <a:rPr lang="en-US" sz="2800" dirty="0" err="1"/>
              <a:t>linkedin.com</a:t>
            </a:r>
            <a:endParaRPr lang="en-US" sz="2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BA7979A-8DCF-3B48-AFFA-76766F0C178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7493" y="5764265"/>
            <a:ext cx="558800" cy="5842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A7973E6-A55E-9D45-BBDD-85D09DAC60E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8838" y="5050423"/>
            <a:ext cx="558800" cy="584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05728AC-7A40-C84C-AF1D-E4C3AF39B7B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7493" y="4336581"/>
            <a:ext cx="558800" cy="5842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62027A3-A247-8241-B89B-5227AAC8B7AE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7493" y="3622739"/>
            <a:ext cx="558800" cy="5842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7B6B471-E1F1-774A-A878-7BD29E4D6598}"/>
              </a:ext>
            </a:extLst>
          </p:cNvPr>
          <p:cNvSpPr txBox="1"/>
          <p:nvPr/>
        </p:nvSpPr>
        <p:spPr>
          <a:xfrm>
            <a:off x="2222937" y="5775175"/>
            <a:ext cx="33609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https://</a:t>
            </a:r>
            <a:r>
              <a:rPr lang="en-US" sz="2800" dirty="0" err="1"/>
              <a:t>facebook.com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630249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bidaas-presentation-template" id="{DCE7AAA7-9D65-C746-8EEB-A210D2648A80}" vid="{4FA8B7CB-B7BC-F541-8AE1-B0C237646A6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24835</TotalTime>
  <Words>123</Words>
  <Application>Microsoft Macintosh PowerPoint</Application>
  <PresentationFormat>Widescreen</PresentationFormat>
  <Paragraphs>35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Current and Future Steps</vt:lpstr>
      <vt:lpstr>Contact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 &lt;#&gt;</dc:title>
  <dc:creator>Microsoft Office User</dc:creator>
  <cp:lastModifiedBy>Giorgos Vasiliadis</cp:lastModifiedBy>
  <cp:revision>186</cp:revision>
  <dcterms:created xsi:type="dcterms:W3CDTF">2018-01-15T15:26:15Z</dcterms:created>
  <dcterms:modified xsi:type="dcterms:W3CDTF">2020-09-21T07:50:05Z</dcterms:modified>
</cp:coreProperties>
</file>